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2" r:id="rId4"/>
    <p:sldId id="264" r:id="rId5"/>
    <p:sldId id="267" r:id="rId6"/>
    <p:sldId id="266" r:id="rId7"/>
    <p:sldId id="259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59402-4DBD-462E-9F13-02C96466A0F5}" v="2" dt="2019-03-28T22:52:2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4/1/2019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35" y="2179600"/>
            <a:ext cx="8766417" cy="249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Lily Wayne </a:t>
            </a:r>
          </a:p>
          <a:p>
            <a:r>
              <a:rPr lang="en-US" dirty="0"/>
              <a:t>Steve </a:t>
            </a:r>
            <a:r>
              <a:rPr lang="en-US" dirty="0" err="1"/>
              <a:t>Romaniello</a:t>
            </a:r>
            <a:endParaRPr lang="en-US" dirty="0"/>
          </a:p>
          <a:p>
            <a:r>
              <a:rPr lang="en-US" dirty="0"/>
              <a:t>Wang Zheng </a:t>
            </a:r>
          </a:p>
          <a:p>
            <a:r>
              <a:rPr lang="en-US" dirty="0"/>
              <a:t>Gwyneth Gordon</a:t>
            </a:r>
          </a:p>
          <a:p>
            <a:r>
              <a:rPr lang="en-US" dirty="0"/>
              <a:t>Ariel Anbar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935" y="-1943100"/>
            <a:ext cx="11640065" cy="38861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Calcium Isotope Fractionation in Hip Bone and Serum</a:t>
            </a:r>
          </a:p>
        </p:txBody>
      </p:sp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6A8E-9ECE-49D0-AA65-802BC1F01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5327" y="1348517"/>
            <a:ext cx="6251085" cy="5279724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1"/>
              </a:buClr>
            </a:pPr>
            <a:r>
              <a:rPr lang="en-US" sz="5900" dirty="0"/>
              <a:t>Calcium homeostasis 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exchange of Ca between blood and bone 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isotope fractionation occurs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daily process</a:t>
            </a:r>
          </a:p>
          <a:p>
            <a:pPr>
              <a:buClr>
                <a:schemeClr val="tx1"/>
              </a:buClr>
            </a:pPr>
            <a:r>
              <a:rPr lang="en-US" sz="5900" dirty="0"/>
              <a:t>Issues with mineral balance </a:t>
            </a:r>
            <a:r>
              <a:rPr lang="en-US" sz="5900" dirty="0">
                <a:sym typeface="Wingdings" panose="05000000000000000000" pitchFamily="2" charset="2"/>
              </a:rPr>
              <a:t> o</a:t>
            </a:r>
            <a:r>
              <a:rPr lang="en-US" sz="5900" dirty="0"/>
              <a:t>steoporosis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affects 50% women and 25% men &gt;50 y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weak brittle bones and an increased risk for hip fractures</a:t>
            </a:r>
          </a:p>
          <a:p>
            <a:pPr lvl="1">
              <a:buClr>
                <a:schemeClr val="tx1"/>
              </a:buClr>
            </a:pPr>
            <a:r>
              <a:rPr lang="en-US" sz="5900" dirty="0"/>
              <a:t>diagnosed using dual energy x-ray absorptiometry (DEXA)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245B8E-C27A-4CA4-A342-C71B494E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Importance of Calcium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00224-E595-45F5-9BB6-8CCC06C67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6" y="1588981"/>
            <a:ext cx="4712508" cy="421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F1213-E3B5-4CD3-8B02-B560108340FD}"/>
              </a:ext>
            </a:extLst>
          </p:cNvPr>
          <p:cNvSpPr txBox="1"/>
          <p:nvPr/>
        </p:nvSpPr>
        <p:spPr>
          <a:xfrm>
            <a:off x="475588" y="5876525"/>
            <a:ext cx="471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Image retrieved from https://ascientificcuriosity.wordpress.com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8680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C05E-F8CE-4950-8809-5BDC6B45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Research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BD40-1C01-4BF5-9095-C1883CC6C3ED}"/>
              </a:ext>
            </a:extLst>
          </p:cNvPr>
          <p:cNvSpPr txBox="1"/>
          <p:nvPr/>
        </p:nvSpPr>
        <p:spPr>
          <a:xfrm>
            <a:off x="494271" y="1362608"/>
            <a:ext cx="43907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To develop a diagnostic tool for bone metabolic diseases by quantitatively measuring Ca isotopes in serum.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64705-F39E-4C98-8E7D-E5680D03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3" y="1807665"/>
            <a:ext cx="3868407" cy="4166828"/>
          </a:xfrm>
          <a:prstGeom prst="rect">
            <a:avLst/>
          </a:prstGeom>
        </p:spPr>
      </p:pic>
      <p:pic>
        <p:nvPicPr>
          <p:cNvPr id="1026" name="Picture 2" descr="Image result for serum blood">
            <a:extLst>
              <a:ext uri="{FF2B5EF4-FFF2-40B4-BE49-F238E27FC236}">
                <a16:creationId xmlns:a16="http://schemas.microsoft.com/office/drawing/2014/main" id="{684E276F-7323-4E5A-B7BC-3A8D3CE0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270" y="2397470"/>
            <a:ext cx="3129840" cy="31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BD3993-BDF0-4EA2-9265-AB359374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4D6934-6937-464E-B766-6EC7B607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5" y="493078"/>
            <a:ext cx="8876442" cy="5871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29A6B5-7BDC-4700-BDE8-FABE0FE49EC7}"/>
              </a:ext>
            </a:extLst>
          </p:cNvPr>
          <p:cNvCxnSpPr>
            <a:cxnSpLocks/>
          </p:cNvCxnSpPr>
          <p:nvPr/>
        </p:nvCxnSpPr>
        <p:spPr>
          <a:xfrm flipH="1">
            <a:off x="6804974" y="2537032"/>
            <a:ext cx="2905617" cy="30564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F2D0CD-A084-4601-ADC2-9BB72198AA6E}"/>
              </a:ext>
            </a:extLst>
          </p:cNvPr>
          <p:cNvCxnSpPr>
            <a:cxnSpLocks/>
          </p:cNvCxnSpPr>
          <p:nvPr/>
        </p:nvCxnSpPr>
        <p:spPr>
          <a:xfrm flipH="1">
            <a:off x="7565230" y="1495788"/>
            <a:ext cx="2460218" cy="2805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6018C9-FB5B-4554-AEE3-989D096F2F24}"/>
              </a:ext>
            </a:extLst>
          </p:cNvPr>
          <p:cNvSpPr txBox="1"/>
          <p:nvPr/>
        </p:nvSpPr>
        <p:spPr>
          <a:xfrm>
            <a:off x="10025448" y="1173030"/>
            <a:ext cx="197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Trabecular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D9AFF-01F1-4F57-883D-F010A72285C2}"/>
              </a:ext>
            </a:extLst>
          </p:cNvPr>
          <p:cNvSpPr txBox="1"/>
          <p:nvPr/>
        </p:nvSpPr>
        <p:spPr>
          <a:xfrm>
            <a:off x="9942987" y="2161179"/>
            <a:ext cx="183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Cortical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1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414938-C908-4FAC-A0F1-31FCAD6E9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1353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0" indent="0" algn="ctr" defTabSz="313531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b="1" u="sng" dirty="0">
              <a:latin typeface="Arial" charset="0"/>
            </a:endParaRPr>
          </a:p>
          <a:p>
            <a:pPr marL="0" indent="0" algn="ctr" defTabSz="313531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u="sng" dirty="0"/>
          </a:p>
          <a:p>
            <a:pPr marL="0" indent="0" algn="ctr" defTabSz="313531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b="1" u="sng" dirty="0">
              <a:latin typeface="Arial" charset="0"/>
            </a:endParaRPr>
          </a:p>
          <a:p>
            <a:pPr marL="0" indent="0" defTabSz="313531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457200" indent="-457200" defTabSz="3135313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D8852-F5A5-4E68-9814-F3F42A7D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01C55-A3AE-4846-ABB8-FE0079CACB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7"/>
          <a:stretch/>
        </p:blipFill>
        <p:spPr>
          <a:xfrm>
            <a:off x="1300946" y="1287513"/>
            <a:ext cx="9500352" cy="51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497" y="-80319"/>
            <a:ext cx="12278497" cy="170523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Calcium Isotopes of Cortical and Trabecular Bone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BC6660-7BB0-4090-A6DD-E35CD6B34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82" t="40415" r="30637" b="14709"/>
          <a:stretch/>
        </p:blipFill>
        <p:spPr>
          <a:xfrm>
            <a:off x="1140939" y="1266567"/>
            <a:ext cx="10196385" cy="53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F6FB-DF7F-4233-9B36-314CD725F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003" y="1550773"/>
            <a:ext cx="6579973" cy="4985951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5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4100" dirty="0"/>
              <a:t>Cortical and trabecular bone from each individual display similar shifts in Ca isotope. </a:t>
            </a:r>
          </a:p>
          <a:p>
            <a:pPr marL="571500" indent="-571500">
              <a:lnSpc>
                <a:spcPct val="15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4100" dirty="0"/>
              <a:t>Changes in bone mineral density occur uniformly throughout the bone.</a:t>
            </a:r>
          </a:p>
          <a:p>
            <a:pPr marL="571500" indent="-571500">
              <a:lnSpc>
                <a:spcPct val="15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4100" dirty="0"/>
              <a:t>Next step: measure fractionation in serum and compare it to bone.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412747-032C-46E1-81E7-7BECDFE7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calcium bone">
            <a:extLst>
              <a:ext uri="{FF2B5EF4-FFF2-40B4-BE49-F238E27FC236}">
                <a16:creationId xmlns:a16="http://schemas.microsoft.com/office/drawing/2014/main" id="{781964F7-BAAB-4A38-8573-7CB19D56AF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39" y="1896762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3DCC-6C3C-458D-827C-2439F3378E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71500" indent="-5715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Steve </a:t>
            </a:r>
            <a:r>
              <a:rPr lang="en-US" sz="3600" dirty="0" err="1"/>
              <a:t>Romaniello</a:t>
            </a:r>
            <a:r>
              <a:rPr lang="en-US" sz="3600" dirty="0"/>
              <a:t>, Assistant Research Scientist at ASU</a:t>
            </a:r>
          </a:p>
          <a:p>
            <a:pPr marL="571500" indent="-5715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Wang Zheng, Research Scientist at ASU</a:t>
            </a:r>
          </a:p>
          <a:p>
            <a:pPr marL="571500" indent="-5715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Gwyneth Gordon, Assistant Research Professor at ASU</a:t>
            </a:r>
          </a:p>
          <a:p>
            <a:pPr marL="571500" indent="-5715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Ariel Anbar, President’s Professor at ASU</a:t>
            </a:r>
          </a:p>
          <a:p>
            <a:pPr marL="571500" indent="-571500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600" dirty="0"/>
              <a:t>ASU/NASA Space Grant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B2CD5E-A59E-4BC5-B5E7-9961F4A0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Acknowledgements</a:t>
            </a:r>
          </a:p>
        </p:txBody>
      </p:sp>
      <p:pic>
        <p:nvPicPr>
          <p:cNvPr id="2050" name="Picture 2" descr="Image result for arizona space grant consortium">
            <a:extLst>
              <a:ext uri="{FF2B5EF4-FFF2-40B4-BE49-F238E27FC236}">
                <a16:creationId xmlns:a16="http://schemas.microsoft.com/office/drawing/2014/main" id="{5B0FF989-8872-4069-8C38-ADA3647FB0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76" y="2032857"/>
            <a:ext cx="2365248" cy="36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Wingdings 2</vt:lpstr>
      <vt:lpstr>Wingdings 3</vt:lpstr>
      <vt:lpstr>Medical design template</vt:lpstr>
      <vt:lpstr>Calcium Isotope Fractionation in Hip Bone and Serum</vt:lpstr>
      <vt:lpstr>Importance of Calcium</vt:lpstr>
      <vt:lpstr>Research Goal</vt:lpstr>
      <vt:lpstr>PowerPoint Presentation</vt:lpstr>
      <vt:lpstr>Methods</vt:lpstr>
      <vt:lpstr>Calcium Isotopes of Cortical and Trabecular Bone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2019-03-08T19:40:50Z</dcterms:created>
  <dcterms:modified xsi:type="dcterms:W3CDTF">2019-04-02T01:10:06Z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